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</p:sldIdLst>
  <p:sldSz cy="6858000" cx="9144000"/>
  <p:notesSz cx="7102475" cy="9388475"/>
  <p:embeddedFontLst>
    <p:embeddedFont>
      <p:font typeface="Libre Franklin"/>
      <p:regular r:id="rId31"/>
      <p:bold r:id="rId32"/>
      <p:italic r:id="rId33"/>
      <p:boldItalic r:id="rId34"/>
    </p:embeddedFont>
    <p:embeddedFont>
      <p:font typeface="Helvetica Neue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9" roundtripDataSignature="AMtx7mjershIJ11VaS3hfboD963n5av/n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9901211-7CEB-4B17-8F34-AF8932550E4E}">
  <a:tblStyle styleId="{59901211-7CEB-4B17-8F34-AF8932550E4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LibreFranklin-regular.fntdata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LibreFranklin-italic.fntdata"/><Relationship Id="rId10" Type="http://schemas.openxmlformats.org/officeDocument/2006/relationships/slide" Target="slides/slide4.xml"/><Relationship Id="rId32" Type="http://schemas.openxmlformats.org/officeDocument/2006/relationships/font" Target="fonts/LibreFranklin-bold.fntdata"/><Relationship Id="rId13" Type="http://schemas.openxmlformats.org/officeDocument/2006/relationships/slide" Target="slides/slide7.xml"/><Relationship Id="rId35" Type="http://schemas.openxmlformats.org/officeDocument/2006/relationships/font" Target="fonts/HelveticaNeue-regular.fntdata"/><Relationship Id="rId12" Type="http://schemas.openxmlformats.org/officeDocument/2006/relationships/slide" Target="slides/slide6.xml"/><Relationship Id="rId34" Type="http://schemas.openxmlformats.org/officeDocument/2006/relationships/font" Target="fonts/LibreFranklin-boldItalic.fntdata"/><Relationship Id="rId15" Type="http://schemas.openxmlformats.org/officeDocument/2006/relationships/slide" Target="slides/slide9.xml"/><Relationship Id="rId37" Type="http://schemas.openxmlformats.org/officeDocument/2006/relationships/font" Target="fonts/HelveticaNeue-italic.fntdata"/><Relationship Id="rId14" Type="http://schemas.openxmlformats.org/officeDocument/2006/relationships/slide" Target="slides/slide8.xml"/><Relationship Id="rId36" Type="http://schemas.openxmlformats.org/officeDocument/2006/relationships/font" Target="fonts/HelveticaNeue-bold.fntdata"/><Relationship Id="rId17" Type="http://schemas.openxmlformats.org/officeDocument/2006/relationships/slide" Target="slides/slide11.xml"/><Relationship Id="rId39" Type="http://customschemas.google.com/relationships/presentationmetadata" Target="metadata"/><Relationship Id="rId16" Type="http://schemas.openxmlformats.org/officeDocument/2006/relationships/slide" Target="slides/slide10.xml"/><Relationship Id="rId38" Type="http://schemas.openxmlformats.org/officeDocument/2006/relationships/font" Target="fonts/HelveticaNeue-bold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78163" cy="471488"/>
          </a:xfrm>
          <a:prstGeom prst="rect">
            <a:avLst/>
          </a:prstGeom>
          <a:noFill/>
          <a:ln>
            <a:noFill/>
          </a:ln>
        </p:spPr>
        <p:txBody>
          <a:bodyPr anchorCtr="0" anchor="t" bIns="47100" lIns="94225" spcFirstLastPara="1" rIns="94225" wrap="square" tIns="471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022725" y="0"/>
            <a:ext cx="3078163" cy="471488"/>
          </a:xfrm>
          <a:prstGeom prst="rect">
            <a:avLst/>
          </a:prstGeom>
          <a:noFill/>
          <a:ln>
            <a:noFill/>
          </a:ln>
        </p:spPr>
        <p:txBody>
          <a:bodyPr anchorCtr="0" anchor="t" bIns="47100" lIns="94225" spcFirstLastPara="1" rIns="94225" wrap="square" tIns="471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438275" y="1173163"/>
            <a:ext cx="4225925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  <a:noFill/>
          <a:ln>
            <a:noFill/>
          </a:ln>
        </p:spPr>
        <p:txBody>
          <a:bodyPr anchorCtr="0" anchor="t" bIns="47100" lIns="94225" spcFirstLastPara="1" rIns="94225" wrap="square" tIns="471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916988"/>
            <a:ext cx="3078163" cy="471487"/>
          </a:xfrm>
          <a:prstGeom prst="rect">
            <a:avLst/>
          </a:prstGeom>
          <a:noFill/>
          <a:ln>
            <a:noFill/>
          </a:ln>
        </p:spPr>
        <p:txBody>
          <a:bodyPr anchorCtr="0" anchor="b" bIns="47100" lIns="94225" spcFirstLastPara="1" rIns="94225" wrap="square" tIns="471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022725" y="8916988"/>
            <a:ext cx="3078163" cy="471487"/>
          </a:xfrm>
          <a:prstGeom prst="rect">
            <a:avLst/>
          </a:prstGeom>
          <a:noFill/>
          <a:ln>
            <a:noFill/>
          </a:ln>
        </p:spPr>
        <p:txBody>
          <a:bodyPr anchorCtr="0" anchor="b" bIns="47100" lIns="94225" spcFirstLastPara="1" rIns="94225" wrap="square" tIns="471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:notes"/>
          <p:cNvSpPr txBox="1"/>
          <p:nvPr>
            <p:ph idx="1" type="body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1:notes"/>
          <p:cNvSpPr/>
          <p:nvPr>
            <p:ph idx="2" type="sldImg"/>
          </p:nvPr>
        </p:nvSpPr>
        <p:spPr>
          <a:xfrm>
            <a:off x="1438275" y="1173163"/>
            <a:ext cx="4225925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:notes"/>
          <p:cNvSpPr txBox="1"/>
          <p:nvPr>
            <p:ph idx="1" type="body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0:notes"/>
          <p:cNvSpPr/>
          <p:nvPr>
            <p:ph idx="2" type="sldImg"/>
          </p:nvPr>
        </p:nvSpPr>
        <p:spPr>
          <a:xfrm>
            <a:off x="1438275" y="1173163"/>
            <a:ext cx="4225925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60b75b2d33_0_10:notes"/>
          <p:cNvSpPr txBox="1"/>
          <p:nvPr>
            <p:ph idx="1" type="body"/>
          </p:nvPr>
        </p:nvSpPr>
        <p:spPr>
          <a:xfrm>
            <a:off x="709613" y="4518025"/>
            <a:ext cx="5683200" cy="3697200"/>
          </a:xfrm>
          <a:prstGeom prst="rect">
            <a:avLst/>
          </a:prstGeom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g260b75b2d33_0_10:notes"/>
          <p:cNvSpPr/>
          <p:nvPr>
            <p:ph idx="2" type="sldImg"/>
          </p:nvPr>
        </p:nvSpPr>
        <p:spPr>
          <a:xfrm>
            <a:off x="1438275" y="1173163"/>
            <a:ext cx="4225800" cy="3168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1:notes"/>
          <p:cNvSpPr txBox="1"/>
          <p:nvPr>
            <p:ph idx="1" type="body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1:notes"/>
          <p:cNvSpPr/>
          <p:nvPr>
            <p:ph idx="2" type="sldImg"/>
          </p:nvPr>
        </p:nvSpPr>
        <p:spPr>
          <a:xfrm>
            <a:off x="1438275" y="1173163"/>
            <a:ext cx="4225925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2:notes"/>
          <p:cNvSpPr txBox="1"/>
          <p:nvPr>
            <p:ph idx="1" type="body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2:notes"/>
          <p:cNvSpPr/>
          <p:nvPr>
            <p:ph idx="2" type="sldImg"/>
          </p:nvPr>
        </p:nvSpPr>
        <p:spPr>
          <a:xfrm>
            <a:off x="1438275" y="1173163"/>
            <a:ext cx="4225925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3:notes"/>
          <p:cNvSpPr txBox="1"/>
          <p:nvPr>
            <p:ph idx="1" type="body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3:notes"/>
          <p:cNvSpPr/>
          <p:nvPr>
            <p:ph idx="2" type="sldImg"/>
          </p:nvPr>
        </p:nvSpPr>
        <p:spPr>
          <a:xfrm>
            <a:off x="1438275" y="1173163"/>
            <a:ext cx="4225925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4:notes"/>
          <p:cNvSpPr txBox="1"/>
          <p:nvPr>
            <p:ph idx="1" type="body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4:notes"/>
          <p:cNvSpPr/>
          <p:nvPr>
            <p:ph idx="2" type="sldImg"/>
          </p:nvPr>
        </p:nvSpPr>
        <p:spPr>
          <a:xfrm>
            <a:off x="1438275" y="1173163"/>
            <a:ext cx="4225925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5:notes"/>
          <p:cNvSpPr txBox="1"/>
          <p:nvPr>
            <p:ph idx="1" type="body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5:notes"/>
          <p:cNvSpPr/>
          <p:nvPr>
            <p:ph idx="2" type="sldImg"/>
          </p:nvPr>
        </p:nvSpPr>
        <p:spPr>
          <a:xfrm>
            <a:off x="1438275" y="1173163"/>
            <a:ext cx="4225925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6:notes"/>
          <p:cNvSpPr txBox="1"/>
          <p:nvPr>
            <p:ph idx="1" type="body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6:notes"/>
          <p:cNvSpPr/>
          <p:nvPr>
            <p:ph idx="2" type="sldImg"/>
          </p:nvPr>
        </p:nvSpPr>
        <p:spPr>
          <a:xfrm>
            <a:off x="1438275" y="1173163"/>
            <a:ext cx="4225925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7:notes"/>
          <p:cNvSpPr txBox="1"/>
          <p:nvPr>
            <p:ph idx="1" type="body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7:notes"/>
          <p:cNvSpPr/>
          <p:nvPr>
            <p:ph idx="2" type="sldImg"/>
          </p:nvPr>
        </p:nvSpPr>
        <p:spPr>
          <a:xfrm>
            <a:off x="1438275" y="1173163"/>
            <a:ext cx="4225925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8:notes"/>
          <p:cNvSpPr txBox="1"/>
          <p:nvPr>
            <p:ph idx="1" type="body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8:notes"/>
          <p:cNvSpPr/>
          <p:nvPr>
            <p:ph idx="2" type="sldImg"/>
          </p:nvPr>
        </p:nvSpPr>
        <p:spPr>
          <a:xfrm>
            <a:off x="1438275" y="1173163"/>
            <a:ext cx="4225925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/>
          <p:nvPr>
            <p:ph idx="1" type="body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2:notes"/>
          <p:cNvSpPr/>
          <p:nvPr>
            <p:ph idx="2" type="sldImg"/>
          </p:nvPr>
        </p:nvSpPr>
        <p:spPr>
          <a:xfrm>
            <a:off x="1438275" y="1173163"/>
            <a:ext cx="4225925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9:notes"/>
          <p:cNvSpPr txBox="1"/>
          <p:nvPr>
            <p:ph idx="1" type="body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9:notes"/>
          <p:cNvSpPr/>
          <p:nvPr>
            <p:ph idx="2" type="sldImg"/>
          </p:nvPr>
        </p:nvSpPr>
        <p:spPr>
          <a:xfrm>
            <a:off x="1438275" y="1173163"/>
            <a:ext cx="4225925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0:notes"/>
          <p:cNvSpPr txBox="1"/>
          <p:nvPr>
            <p:ph idx="1" type="body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0:notes"/>
          <p:cNvSpPr/>
          <p:nvPr>
            <p:ph idx="2" type="sldImg"/>
          </p:nvPr>
        </p:nvSpPr>
        <p:spPr>
          <a:xfrm>
            <a:off x="1438275" y="1173163"/>
            <a:ext cx="4225925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1:notes"/>
          <p:cNvSpPr txBox="1"/>
          <p:nvPr>
            <p:ph idx="1" type="body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1:notes"/>
          <p:cNvSpPr/>
          <p:nvPr>
            <p:ph idx="2" type="sldImg"/>
          </p:nvPr>
        </p:nvSpPr>
        <p:spPr>
          <a:xfrm>
            <a:off x="1438275" y="1173163"/>
            <a:ext cx="4225925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2:notes"/>
          <p:cNvSpPr txBox="1"/>
          <p:nvPr>
            <p:ph idx="1" type="body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2:notes"/>
          <p:cNvSpPr/>
          <p:nvPr>
            <p:ph idx="2" type="sldImg"/>
          </p:nvPr>
        </p:nvSpPr>
        <p:spPr>
          <a:xfrm>
            <a:off x="1438275" y="1173163"/>
            <a:ext cx="4225925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60b75b2d33_0_0:notes"/>
          <p:cNvSpPr txBox="1"/>
          <p:nvPr>
            <p:ph idx="1" type="body"/>
          </p:nvPr>
        </p:nvSpPr>
        <p:spPr>
          <a:xfrm>
            <a:off x="709613" y="4518025"/>
            <a:ext cx="5683200" cy="3697200"/>
          </a:xfrm>
          <a:prstGeom prst="rect">
            <a:avLst/>
          </a:prstGeom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g260b75b2d33_0_0:notes"/>
          <p:cNvSpPr/>
          <p:nvPr>
            <p:ph idx="2" type="sldImg"/>
          </p:nvPr>
        </p:nvSpPr>
        <p:spPr>
          <a:xfrm>
            <a:off x="1438275" y="1173163"/>
            <a:ext cx="4225800" cy="3168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:notes"/>
          <p:cNvSpPr txBox="1"/>
          <p:nvPr>
            <p:ph idx="1" type="body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3:notes"/>
          <p:cNvSpPr/>
          <p:nvPr>
            <p:ph idx="2" type="sldImg"/>
          </p:nvPr>
        </p:nvSpPr>
        <p:spPr>
          <a:xfrm>
            <a:off x="1438275" y="1173163"/>
            <a:ext cx="4225925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:notes"/>
          <p:cNvSpPr txBox="1"/>
          <p:nvPr>
            <p:ph idx="1" type="body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4:notes"/>
          <p:cNvSpPr/>
          <p:nvPr>
            <p:ph idx="2" type="sldImg"/>
          </p:nvPr>
        </p:nvSpPr>
        <p:spPr>
          <a:xfrm>
            <a:off x="1438275" y="1173163"/>
            <a:ext cx="4225925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:notes"/>
          <p:cNvSpPr txBox="1"/>
          <p:nvPr>
            <p:ph idx="1" type="body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5:notes"/>
          <p:cNvSpPr/>
          <p:nvPr>
            <p:ph idx="2" type="sldImg"/>
          </p:nvPr>
        </p:nvSpPr>
        <p:spPr>
          <a:xfrm>
            <a:off x="1438275" y="1173163"/>
            <a:ext cx="4225925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6:notes"/>
          <p:cNvSpPr txBox="1"/>
          <p:nvPr>
            <p:ph idx="1" type="body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6:notes"/>
          <p:cNvSpPr/>
          <p:nvPr>
            <p:ph idx="2" type="sldImg"/>
          </p:nvPr>
        </p:nvSpPr>
        <p:spPr>
          <a:xfrm>
            <a:off x="1438275" y="1173163"/>
            <a:ext cx="4225925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:notes"/>
          <p:cNvSpPr txBox="1"/>
          <p:nvPr>
            <p:ph idx="1" type="body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7:notes"/>
          <p:cNvSpPr/>
          <p:nvPr>
            <p:ph idx="2" type="sldImg"/>
          </p:nvPr>
        </p:nvSpPr>
        <p:spPr>
          <a:xfrm>
            <a:off x="1438275" y="1173163"/>
            <a:ext cx="4225925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:notes"/>
          <p:cNvSpPr txBox="1"/>
          <p:nvPr>
            <p:ph idx="1" type="body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8:notes"/>
          <p:cNvSpPr/>
          <p:nvPr>
            <p:ph idx="2" type="sldImg"/>
          </p:nvPr>
        </p:nvSpPr>
        <p:spPr>
          <a:xfrm>
            <a:off x="1438275" y="1173163"/>
            <a:ext cx="4225925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:notes"/>
          <p:cNvSpPr txBox="1"/>
          <p:nvPr>
            <p:ph idx="1" type="body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anchorCtr="0" anchor="t" bIns="47100" lIns="94225" spcFirstLastPara="1" rIns="94225" wrap="square" tIns="471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9:notes"/>
          <p:cNvSpPr/>
          <p:nvPr>
            <p:ph idx="2" type="sldImg"/>
          </p:nvPr>
        </p:nvSpPr>
        <p:spPr>
          <a:xfrm>
            <a:off x="1438275" y="1173163"/>
            <a:ext cx="4225925" cy="3168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g260de63bbf1_0_9"/>
          <p:cNvSpPr txBox="1"/>
          <p:nvPr>
            <p:ph type="ctrTitle"/>
          </p:nvPr>
        </p:nvSpPr>
        <p:spPr>
          <a:xfrm>
            <a:off x="429064" y="3337560"/>
            <a:ext cx="6480000" cy="23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g260de63bbf1_0_9"/>
          <p:cNvSpPr txBox="1"/>
          <p:nvPr>
            <p:ph idx="1" type="subTitle"/>
          </p:nvPr>
        </p:nvSpPr>
        <p:spPr>
          <a:xfrm>
            <a:off x="433050" y="1544812"/>
            <a:ext cx="64800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45700" wrap="square" tIns="0">
            <a:normAutofit/>
          </a:bodyPr>
          <a:lstStyle>
            <a:lvl1pPr lvl="0" algn="r"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chemeClr val="dk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62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62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260de63bbf1_0_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g260de63bbf1_0_12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⦿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rgbClr val="E3161E"/>
              </a:buClr>
              <a:buSzPts val="1800"/>
              <a:buChar char="○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rgbClr val="E3161E"/>
              </a:buClr>
              <a:buSzPts val="1800"/>
              <a:buChar char="⚫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rgbClr val="E3161E"/>
              </a:buClr>
              <a:buSzPts val="1800"/>
              <a:buChar char="-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g260de63bbf1_0_12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g260de63bbf1_0_12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g260de63bbf1_0_12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FEFFF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FEFFF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FEFFF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FEFFF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FEFFF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FEFFF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FEFFF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FEFFF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FEFFF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>
            <a:alpha val="0"/>
          </a:schemeClr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60de63bbf1_0_0"/>
          <p:cNvSpPr/>
          <p:nvPr/>
        </p:nvSpPr>
        <p:spPr>
          <a:xfrm>
            <a:off x="8153400" y="-9525"/>
            <a:ext cx="990600" cy="6858002"/>
          </a:xfrm>
          <a:custGeom>
            <a:rect b="b" l="l" r="r" t="t"/>
            <a:pathLst>
              <a:path extrusionOk="0" h="4329" w="1914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002060"/>
          </a:solidFill>
          <a:ln cap="flat" cmpd="sng" w="19050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dir="10800000" dist="50800">
              <a:srgbClr val="000000">
                <a:alpha val="4470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g260de63bbf1_0_0"/>
          <p:cNvSpPr/>
          <p:nvPr/>
        </p:nvSpPr>
        <p:spPr>
          <a:xfrm>
            <a:off x="0" y="5181600"/>
            <a:ext cx="9144000" cy="1682750"/>
          </a:xfrm>
          <a:custGeom>
            <a:rect b="b" l="l" r="r" t="t"/>
            <a:pathLst>
              <a:path extrusionOk="0" h="1331" w="5760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gradFill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18900000" scaled="0"/>
          </a:gradFill>
          <a:ln cap="flat" cmpd="sng" w="190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dir="16200000" dist="4445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g260de63bbf1_0_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721078" y="6048375"/>
            <a:ext cx="2178842" cy="44529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g260de63bbf1_0_0"/>
          <p:cNvSpPr/>
          <p:nvPr/>
        </p:nvSpPr>
        <p:spPr>
          <a:xfrm>
            <a:off x="8153400" y="0"/>
            <a:ext cx="990600" cy="6858002"/>
          </a:xfrm>
          <a:custGeom>
            <a:rect b="b" l="l" r="r" t="t"/>
            <a:pathLst>
              <a:path extrusionOk="0" h="4329" w="1914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002060"/>
          </a:solidFill>
          <a:ln cap="flat" cmpd="sng" w="19050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dir="10800000" dist="50800">
              <a:srgbClr val="000000">
                <a:alpha val="4470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g260de63bbf1_0_0"/>
          <p:cNvSpPr/>
          <p:nvPr/>
        </p:nvSpPr>
        <p:spPr>
          <a:xfrm>
            <a:off x="0" y="5181600"/>
            <a:ext cx="9144000" cy="1682750"/>
          </a:xfrm>
          <a:custGeom>
            <a:rect b="b" l="l" r="r" t="t"/>
            <a:pathLst>
              <a:path extrusionOk="0" h="1331" w="5760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gradFill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18900000" scaled="0"/>
          </a:gradFill>
          <a:ln cap="flat" cmpd="sng" w="190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dir="16200000" dist="4445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15;g260de63bbf1_0_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759178" y="6057900"/>
            <a:ext cx="2178842" cy="44529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g260de63bbf1_0_0"/>
          <p:cNvSpPr txBox="1"/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7" name="Google Shape;17;g260de63bbf1_0_0"/>
          <p:cNvSpPr txBox="1"/>
          <p:nvPr>
            <p:ph idx="1" type="body"/>
          </p:nvPr>
        </p:nvSpPr>
        <p:spPr>
          <a:xfrm>
            <a:off x="457200" y="1600200"/>
            <a:ext cx="7467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⦿"/>
              <a:defRPr b="0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77190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340"/>
              <a:buFont typeface="Arial"/>
              <a:buChar char="•"/>
              <a:defRPr b="0" i="0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8139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○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-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-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gif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png"/><Relationship Id="rId4" Type="http://schemas.openxmlformats.org/officeDocument/2006/relationships/image" Target="../media/image18.jpg"/><Relationship Id="rId5" Type="http://schemas.openxmlformats.org/officeDocument/2006/relationships/image" Target="../media/image16.png"/><Relationship Id="rId6" Type="http://schemas.openxmlformats.org/officeDocument/2006/relationships/image" Target="../media/image14.png"/><Relationship Id="rId7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hyperlink" Target="mailto:scouterjennyg@gmail.com" TargetMode="External"/><Relationship Id="rId4" Type="http://schemas.openxmlformats.org/officeDocument/2006/relationships/image" Target="../media/image2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about:blank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about:blank" TargetMode="External"/><Relationship Id="rId4" Type="http://schemas.openxmlformats.org/officeDocument/2006/relationships/hyperlink" Target="https://filestore.scouting.org/filestore/pdf/100-014_WEB.pdf?_gl=1*16bqkl8*_ga*NjA3MzQzMzI0LjE2NTkwNTM5MjY.*_ga_20G0JHESG4*MTY5MTY0MDAzNi40MjYuMS4xNjkxNjQxNTU3LjYwLjAuMA..&amp;_ga=2.135447349.524382638.1691622170-607343324.1659053926" TargetMode="External"/><Relationship Id="rId5" Type="http://schemas.openxmlformats.org/officeDocument/2006/relationships/hyperlink" Target="https://filestore.scouting.org/filestore/pdf/100-014_WEB.pdf?_gl=1*16bqkl8*_ga*NjA3MzQzMzI0LjE2NTkwNTM5MjY.*_ga_20G0JHESG4*MTY5MTY0MDAzNi40MjYuMS4xNjkxNjQxNTU3LjYwLjAuMA..&amp;_ga=2.135447349.524382638.1691622170-607343324.1659053926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ocscouts.org/wp-content/uploads/Cub-Scout-Approved-Camping-Locations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125" y="3849900"/>
            <a:ext cx="2514600" cy="2062163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1"/>
          <p:cNvSpPr txBox="1"/>
          <p:nvPr>
            <p:ph type="title"/>
          </p:nvPr>
        </p:nvSpPr>
        <p:spPr>
          <a:xfrm>
            <a:off x="457200" y="21351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Cub Scouts Breakout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descr="A yellow and blue logo with a wolf face&#10;&#10;Description automatically generated" id="33" name="Google Shape;33;p1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69009" y="1422717"/>
            <a:ext cx="3405982" cy="3405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Cub Scout Program 2024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8" name="Google Shape;88;p10"/>
          <p:cNvSpPr txBox="1"/>
          <p:nvPr>
            <p:ph idx="1" type="body"/>
          </p:nvPr>
        </p:nvSpPr>
        <p:spPr>
          <a:xfrm>
            <a:off x="457200" y="1387149"/>
            <a:ext cx="8229600" cy="52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Char char="⦿"/>
            </a:pPr>
            <a:r>
              <a:rPr lang="en-US">
                <a:solidFill>
                  <a:schemeClr val="dk1"/>
                </a:solidFill>
              </a:rPr>
              <a:t>Simplify and Unify (</a:t>
            </a:r>
            <a:r>
              <a:rPr baseline="30000" lang="en-US">
                <a:solidFill>
                  <a:srgbClr val="FF0000"/>
                </a:solidFill>
              </a:rPr>
              <a:t>TM</a:t>
            </a:r>
            <a:r>
              <a:rPr lang="en-US">
                <a:solidFill>
                  <a:srgbClr val="FF0000"/>
                </a:solidFill>
              </a:rPr>
              <a:t>- Jenny Goguen</a:t>
            </a:r>
            <a:r>
              <a:rPr lang="en-US">
                <a:solidFill>
                  <a:schemeClr val="dk1"/>
                </a:solidFill>
              </a:rPr>
              <a:t>)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SzPts val="3200"/>
              <a:buChar char="⦿"/>
            </a:pPr>
            <a:r>
              <a:rPr lang="en-US">
                <a:solidFill>
                  <a:schemeClr val="dk1"/>
                </a:solidFill>
              </a:rPr>
              <a:t>Launching August 2024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SzPts val="3200"/>
              <a:buChar char="⦿"/>
            </a:pPr>
            <a:r>
              <a:rPr lang="en-US">
                <a:solidFill>
                  <a:schemeClr val="dk1"/>
                </a:solidFill>
              </a:rPr>
              <a:t>More Info Coming out Oct/Nov 2023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SzPts val="3200"/>
              <a:buChar char="⦿"/>
            </a:pPr>
            <a:r>
              <a:rPr lang="en-US">
                <a:solidFill>
                  <a:schemeClr val="dk1"/>
                </a:solidFill>
              </a:rPr>
              <a:t>Approximately 85 changes- mostly relating to adventures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89" name="Google Shape;8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01025" y="1338650"/>
            <a:ext cx="762000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60b75b2d33_0_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Disclaimer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5" name="Google Shape;95;g260b75b2d33_0_10"/>
          <p:cNvSpPr txBox="1"/>
          <p:nvPr>
            <p:ph idx="1" type="body"/>
          </p:nvPr>
        </p:nvSpPr>
        <p:spPr>
          <a:xfrm>
            <a:off x="304800" y="2139755"/>
            <a:ext cx="8229600" cy="18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The following is an overview of what was presented at the 2023 National Annual Meeting (NAM) and </a:t>
            </a:r>
            <a:r>
              <a:rPr i="1" lang="en-US">
                <a:solidFill>
                  <a:schemeClr val="dk1"/>
                </a:solidFill>
              </a:rPr>
              <a:t>is subject to change</a:t>
            </a:r>
            <a:endParaRPr i="1">
              <a:solidFill>
                <a:schemeClr val="dk1"/>
              </a:solidFill>
            </a:endParaRPr>
          </a:p>
          <a:p>
            <a:pPr indent="0" lvl="0" marL="342900" rtl="0" algn="l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96" name="Google Shape;96;g260b75b2d33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8550" y="139525"/>
            <a:ext cx="1566451" cy="1566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g260b75b2d33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9575" y="139525"/>
            <a:ext cx="1566451" cy="1566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Adventures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3" name="Google Shape;103;p11"/>
          <p:cNvSpPr txBox="1"/>
          <p:nvPr>
            <p:ph idx="1" type="body"/>
          </p:nvPr>
        </p:nvSpPr>
        <p:spPr>
          <a:xfrm>
            <a:off x="457200" y="138715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Char char="⦿"/>
            </a:pPr>
            <a:r>
              <a:rPr lang="en-US">
                <a:solidFill>
                  <a:schemeClr val="dk1"/>
                </a:solidFill>
              </a:rPr>
              <a:t>Adventures are based around the 4 Aims 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&amp; 7 Methods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SzPts val="3200"/>
              <a:buChar char="⦿"/>
            </a:pPr>
            <a:r>
              <a:rPr lang="en-US">
                <a:solidFill>
                  <a:schemeClr val="dk1"/>
                </a:solidFill>
              </a:rPr>
              <a:t>More emphasis on Outdoor Activities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SzPts val="3200"/>
              <a:buChar char="⦿"/>
            </a:pPr>
            <a:r>
              <a:rPr lang="en-US">
                <a:solidFill>
                  <a:schemeClr val="dk1"/>
                </a:solidFill>
              </a:rPr>
              <a:t>No more “Pick ‘n Choose” requirements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SzPts val="3200"/>
              <a:buChar char="⦿"/>
            </a:pPr>
            <a:r>
              <a:rPr lang="en-US">
                <a:solidFill>
                  <a:schemeClr val="dk1"/>
                </a:solidFill>
              </a:rPr>
              <a:t>Each rank requires:</a:t>
            </a:r>
            <a:endParaRPr>
              <a:solidFill>
                <a:schemeClr val="dk1"/>
              </a:solidFill>
            </a:endParaRPr>
          </a:p>
          <a:p>
            <a:pPr indent="-285750" lvl="1" marL="742950" rtl="0" algn="l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>
                <a:solidFill>
                  <a:schemeClr val="dk1"/>
                </a:solidFill>
              </a:rPr>
              <a:t> 7 Adventures &amp; 2 Electives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2"/>
          <p:cNvSpPr txBox="1"/>
          <p:nvPr>
            <p:ph type="title"/>
          </p:nvPr>
        </p:nvSpPr>
        <p:spPr>
          <a:xfrm>
            <a:off x="304450" y="17026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Lion Electives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descr="A yellow sign with black letters&#10;&#10;Description automatically generated" id="109" name="Google Shape;10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66750" y="1261384"/>
            <a:ext cx="1905001" cy="57050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0" name="Google Shape;110;p12"/>
          <p:cNvGraphicFramePr/>
          <p:nvPr/>
        </p:nvGraphicFramePr>
        <p:xfrm>
          <a:off x="799750" y="208550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{59901211-7CEB-4B17-8F34-AF8932550E4E}</a:tableStyleId>
              </a:tblPr>
              <a:tblGrid>
                <a:gridCol w="2413000"/>
                <a:gridCol w="2565200"/>
                <a:gridCol w="2260800"/>
              </a:tblGrid>
              <a:tr h="2712500">
                <a:tc>
                  <a:txBody>
                    <a:bodyPr/>
                    <a:lstStyle/>
                    <a:p>
                      <a:pPr indent="-342900" lvl="0" marL="3429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Build It Up, Knock Down</a:t>
                      </a:r>
                      <a:endParaRPr sz="3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342900" lvl="0" marL="3429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Gizmos and Gadgets</a:t>
                      </a:r>
                      <a:endParaRPr sz="3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342900" lvl="0" marL="3429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I’ll Do It Myself</a:t>
                      </a:r>
                      <a:endParaRPr sz="3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342900" lvl="0" marL="3429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On Your Mark</a:t>
                      </a:r>
                      <a:endParaRPr sz="3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342900" lvl="0" marL="3429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Pick My Path</a:t>
                      </a:r>
                      <a:endParaRPr sz="3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342900" lvl="0" marL="3429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Ready, Set, Grow</a:t>
                      </a:r>
                      <a:endParaRPr sz="18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2900" lvl="0" marL="3429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Count on Me</a:t>
                      </a:r>
                      <a:endParaRPr sz="3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342900" lvl="0" marL="3429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Everyday Tech</a:t>
                      </a:r>
                      <a:endParaRPr sz="3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342900" lvl="0" marL="3429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Go Fish</a:t>
                      </a:r>
                      <a:endParaRPr sz="3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342900" lvl="0" marL="3429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Let’s Camp</a:t>
                      </a:r>
                      <a:endParaRPr sz="3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342900" lvl="0" marL="3429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On a Roll</a:t>
                      </a:r>
                      <a:endParaRPr sz="3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342900" lvl="0" marL="3429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Race Time</a:t>
                      </a:r>
                      <a:endParaRPr sz="3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342900" lvl="0" marL="3429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Time to Swim</a:t>
                      </a:r>
                      <a:endParaRPr sz="3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342900" lvl="0" marL="3429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World Conservation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2900" lvl="0" marL="3429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Archery </a:t>
                      </a:r>
                      <a:endParaRPr sz="3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342900" lvl="0" marL="3429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Slingshot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Tiger Electives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descr="A tiger logo on a white background&#10;&#10;Description automatically generated" id="116" name="Google Shape;11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59105" y="274638"/>
            <a:ext cx="1143000" cy="11624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tiger logo on a white background&#10;&#10;Description automatically generated" id="117" name="Google Shape;11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1896" y="293255"/>
            <a:ext cx="1143000" cy="116248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8" name="Google Shape;118;p13"/>
          <p:cNvGraphicFramePr/>
          <p:nvPr/>
        </p:nvGraphicFramePr>
        <p:xfrm>
          <a:off x="952500" y="1800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{59901211-7CEB-4B17-8F34-AF8932550E4E}</a:tableStyleId>
              </a:tblPr>
              <a:tblGrid>
                <a:gridCol w="2413000"/>
                <a:gridCol w="2607500"/>
                <a:gridCol w="2218500"/>
              </a:tblGrid>
              <a:tr h="381000">
                <a:tc>
                  <a:txBody>
                    <a:bodyPr/>
                    <a:lstStyle/>
                    <a:p>
                      <a:pPr indent="-342900" lvl="0" marL="3429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Curiosity, etc.</a:t>
                      </a:r>
                      <a:endParaRPr sz="3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342900" lvl="0" marL="3429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Floats and Boats</a:t>
                      </a:r>
                      <a:endParaRPr sz="3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342900" lvl="0" marL="3429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Good Knights</a:t>
                      </a:r>
                      <a:endParaRPr sz="3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342900" lvl="0" marL="3429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Rolling Tigers</a:t>
                      </a:r>
                      <a:endParaRPr sz="3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342900" lvl="0" marL="3429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Safe and Smart</a:t>
                      </a:r>
                      <a:endParaRPr sz="3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342900" lvl="0" marL="3429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Sky is the Limit</a:t>
                      </a:r>
                      <a:endParaRPr sz="3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342900" lvl="0" marL="3429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Stories in Shapes</a:t>
                      </a:r>
                      <a:endParaRPr sz="3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342900" lvl="0" marL="3429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Tiger Tag</a:t>
                      </a:r>
                      <a:endParaRPr sz="3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342900" lvl="0" marL="3429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Tiger-iffic!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2900" lvl="0" marL="3429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Fish On</a:t>
                      </a:r>
                      <a:endParaRPr sz="3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342900" lvl="0" marL="3429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Let’s Camp</a:t>
                      </a:r>
                      <a:endParaRPr sz="3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342900" lvl="0" marL="3429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Race Time</a:t>
                      </a:r>
                      <a:endParaRPr sz="3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342900" lvl="0" marL="3429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STEM Engineering</a:t>
                      </a:r>
                      <a:endParaRPr sz="3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342900" lvl="0" marL="3429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Summertime Fun</a:t>
                      </a:r>
                      <a:endParaRPr sz="3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342900" lvl="0" marL="3429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Tech All Around</a:t>
                      </a:r>
                      <a:endParaRPr sz="3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342900" lvl="0" marL="3429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Tigers in the Water</a:t>
                      </a:r>
                      <a:endParaRPr sz="3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342900" lvl="0" marL="3429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World Conservation</a:t>
                      </a:r>
                      <a:endParaRPr sz="3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2900" lvl="0" marL="3429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Archery</a:t>
                      </a:r>
                      <a:endParaRPr sz="3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342900" lvl="0" marL="3429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BB Guns</a:t>
                      </a:r>
                      <a:endParaRPr sz="3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342900" lvl="0" marL="3429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Slingshot</a:t>
                      </a:r>
                      <a:endParaRPr sz="3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Wolf Electives</a:t>
            </a:r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124" name="Google Shape;124;p14"/>
          <p:cNvGraphicFramePr/>
          <p:nvPr/>
        </p:nvGraphicFramePr>
        <p:xfrm>
          <a:off x="876400" y="1742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{59901211-7CEB-4B17-8F34-AF8932550E4E}</a:tableStyleId>
              </a:tblPr>
              <a:tblGrid>
                <a:gridCol w="2413000"/>
                <a:gridCol w="2573675"/>
                <a:gridCol w="2252325"/>
              </a:tblGrid>
              <a:tr h="2691900">
                <a:tc>
                  <a:txBody>
                    <a:bodyPr/>
                    <a:lstStyle/>
                    <a:p>
                      <a:pPr indent="-342900" lvl="0" marL="3429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Adventures in Coins</a:t>
                      </a:r>
                      <a:endParaRPr sz="3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342900" lvl="0" marL="3429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Air of the Wolf</a:t>
                      </a:r>
                      <a:endParaRPr sz="3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342900" lvl="0" marL="3429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Code of the Wolf</a:t>
                      </a:r>
                      <a:endParaRPr sz="3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342900" lvl="0" marL="3429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Cubs Who Care</a:t>
                      </a:r>
                      <a:endParaRPr sz="3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342900" lvl="0" marL="3429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Digging in the Past</a:t>
                      </a:r>
                      <a:endParaRPr sz="3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342900" lvl="0" marL="3429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Finding Your Way</a:t>
                      </a:r>
                      <a:endParaRPr sz="3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342900" lvl="0" marL="3429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Germs Alive!</a:t>
                      </a:r>
                      <a:endParaRPr sz="3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342900" lvl="0" marL="3429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Paws of Skill</a:t>
                      </a:r>
                      <a:endParaRPr sz="3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342900" lvl="0" marL="3429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Spirit of the Water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2900" lvl="0" marL="3429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 Wolf Goes Fishing</a:t>
                      </a:r>
                      <a:endParaRPr sz="3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342900" lvl="0" marL="3429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Let’s Camp</a:t>
                      </a:r>
                      <a:endParaRPr sz="3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342900" lvl="0" marL="3429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Paws for Water</a:t>
                      </a:r>
                      <a:endParaRPr sz="3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342900" lvl="0" marL="3429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Pedal with the Pack</a:t>
                      </a:r>
                      <a:endParaRPr sz="3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342900" lvl="0" marL="3429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Race Time</a:t>
                      </a:r>
                      <a:endParaRPr sz="3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342900" lvl="0" marL="3429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STEM Technology</a:t>
                      </a:r>
                      <a:endParaRPr sz="3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342900" lvl="0" marL="3429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Summertime Fun</a:t>
                      </a:r>
                      <a:endParaRPr sz="3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342900" lvl="0" marL="3429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World Conservation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2900" lvl="0" marL="3429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Archery</a:t>
                      </a:r>
                      <a:endParaRPr sz="3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342900" lvl="0" marL="3429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BB Guns</a:t>
                      </a:r>
                      <a:endParaRPr sz="3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342900" lvl="0" marL="3429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Slingshot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25" name="Google Shape;12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8675" y="242663"/>
            <a:ext cx="1206975" cy="120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8425" y="242663"/>
            <a:ext cx="1206975" cy="120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Bear Electives</a:t>
            </a:r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132" name="Google Shape;132;p15"/>
          <p:cNvGraphicFramePr/>
          <p:nvPr/>
        </p:nvGraphicFramePr>
        <p:xfrm>
          <a:off x="918675" y="1778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{59901211-7CEB-4B17-8F34-AF8932550E4E}</a:tableStyleId>
              </a:tblPr>
              <a:tblGrid>
                <a:gridCol w="2413000"/>
                <a:gridCol w="2599025"/>
                <a:gridCol w="2226975"/>
              </a:tblGrid>
              <a:tr h="381000">
                <a:tc>
                  <a:txBody>
                    <a:bodyPr/>
                    <a:lstStyle/>
                    <a:p>
                      <a:pPr indent="-342900" lvl="0" marL="3429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 Bear Goes Fishing</a:t>
                      </a:r>
                      <a:endParaRPr sz="3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342900" lvl="0" marL="3429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Baloo the Builder</a:t>
                      </a:r>
                      <a:endParaRPr sz="3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342900" lvl="0" marL="3429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Critter Care</a:t>
                      </a:r>
                      <a:endParaRPr sz="3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342900" lvl="0" marL="3429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Forensics</a:t>
                      </a:r>
                      <a:endParaRPr sz="3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342900" lvl="0" marL="3429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Grin and Bear It</a:t>
                      </a:r>
                      <a:endParaRPr sz="3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342900" lvl="0" marL="3429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Marble Madness</a:t>
                      </a:r>
                      <a:endParaRPr sz="3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342900" lvl="0" marL="3429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Salmon Run</a:t>
                      </a:r>
                      <a:endParaRPr sz="3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342900" lvl="0" marL="3429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Super Science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2900" lvl="0" marL="3429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Bears Afloat</a:t>
                      </a:r>
                      <a:endParaRPr sz="3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342900" lvl="0" marL="3429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Bears on Bikes</a:t>
                      </a:r>
                      <a:endParaRPr sz="3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342900" lvl="0" marL="3429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Let’s Camp</a:t>
                      </a:r>
                      <a:endParaRPr sz="3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342900" lvl="0" marL="3429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Race Time</a:t>
                      </a:r>
                      <a:endParaRPr sz="3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342900" lvl="0" marL="3429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Summertime Fun</a:t>
                      </a:r>
                      <a:endParaRPr sz="3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342900" lvl="0" marL="3429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Top Chef Tech</a:t>
                      </a:r>
                      <a:endParaRPr sz="3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342900" lvl="0" marL="3429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Where in the Bear?</a:t>
                      </a:r>
                      <a:endParaRPr sz="3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342900" lvl="0" marL="3429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Whittling</a:t>
                      </a:r>
                      <a:endParaRPr sz="3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342900" lvl="0" marL="3429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World Conservation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2900" lvl="0" marL="3429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Archery</a:t>
                      </a:r>
                      <a:endParaRPr sz="3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342900" lvl="0" marL="3429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BB Guns</a:t>
                      </a:r>
                      <a:endParaRPr sz="3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342900" lvl="0" marL="3429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Slingshot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33" name="Google Shape;13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6425" y="249675"/>
            <a:ext cx="1192950" cy="119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0925" y="249675"/>
            <a:ext cx="1192950" cy="119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Webelos Electives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40" name="Google Shape;14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999" y="199480"/>
            <a:ext cx="950370" cy="1164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41131" y="199480"/>
            <a:ext cx="950370" cy="11646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2" name="Google Shape;142;p16"/>
          <p:cNvGraphicFramePr/>
          <p:nvPr/>
        </p:nvGraphicFramePr>
        <p:xfrm>
          <a:off x="952500" y="1743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{59901211-7CEB-4B17-8F34-AF8932550E4E}</a:tableStyleId>
              </a:tblPr>
              <a:tblGrid>
                <a:gridCol w="2413000"/>
                <a:gridCol w="2590575"/>
                <a:gridCol w="2235425"/>
              </a:tblGrid>
              <a:tr h="3658400">
                <a:tc>
                  <a:txBody>
                    <a:bodyPr/>
                    <a:lstStyle/>
                    <a:p>
                      <a:pPr indent="-342900" lvl="0" marL="3429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Aquanaut</a:t>
                      </a:r>
                      <a:endParaRPr sz="3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342900" lvl="0" marL="3429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Art Explosion</a:t>
                      </a:r>
                      <a:endParaRPr sz="3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342900" lvl="0" marL="3429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Aware and Care</a:t>
                      </a:r>
                      <a:endParaRPr sz="3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342900" lvl="0" marL="3429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Build It</a:t>
                      </a:r>
                      <a:endParaRPr sz="3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342900" lvl="0" marL="3429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Earth Rocks!</a:t>
                      </a:r>
                      <a:endParaRPr sz="3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342900" lvl="0" marL="3429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Yo-Yo</a:t>
                      </a:r>
                      <a:endParaRPr sz="3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2900" lvl="0" marL="3429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Catch the Big One</a:t>
                      </a:r>
                      <a:endParaRPr sz="3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342900" lvl="0" marL="3429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Let’s Camp</a:t>
                      </a:r>
                      <a:endParaRPr sz="3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342900" lvl="0" marL="3429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Math on the Trail</a:t>
                      </a:r>
                      <a:endParaRPr sz="3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342900" lvl="0" marL="3429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Modular Design</a:t>
                      </a:r>
                      <a:endParaRPr sz="3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342900" lvl="0" marL="3429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Paddle Onward</a:t>
                      </a:r>
                      <a:endParaRPr sz="3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342900" lvl="0" marL="3429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Pedal Away</a:t>
                      </a:r>
                      <a:endParaRPr sz="3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342900" lvl="0" marL="3429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Race Time</a:t>
                      </a:r>
                      <a:endParaRPr sz="3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342900" lvl="0" marL="3429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Slice and Dice</a:t>
                      </a:r>
                      <a:endParaRPr sz="3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342900" lvl="0" marL="3429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Summertime Fun</a:t>
                      </a:r>
                      <a:endParaRPr sz="3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342900" lvl="0" marL="3429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Tech on the Trail</a:t>
                      </a:r>
                      <a:endParaRPr sz="3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342900" lvl="0" marL="3429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World Conservation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11150" lvl="0" marL="3429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Helvetica Neue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Archery</a:t>
                      </a:r>
                      <a:endParaRPr sz="3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342900" lvl="0" marL="3429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BB Guns</a:t>
                      </a:r>
                      <a:endParaRPr sz="3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342900" lvl="0" marL="3429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Slingshot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AOL Electives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48" name="Google Shape;14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81400" y="1328156"/>
            <a:ext cx="1981200" cy="62721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9" name="Google Shape;149;p17"/>
          <p:cNvGraphicFramePr/>
          <p:nvPr/>
        </p:nvGraphicFramePr>
        <p:xfrm>
          <a:off x="952500" y="2235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{59901211-7CEB-4B17-8F34-AF8932550E4E}</a:tableStyleId>
              </a:tblPr>
              <a:tblGrid>
                <a:gridCol w="2413000"/>
                <a:gridCol w="2590575"/>
                <a:gridCol w="2235425"/>
              </a:tblGrid>
              <a:tr h="381000">
                <a:tc>
                  <a:txBody>
                    <a:bodyPr/>
                    <a:lstStyle/>
                    <a:p>
                      <a:pPr indent="-342900" lvl="0" marL="3429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Engineer</a:t>
                      </a:r>
                      <a:endParaRPr sz="3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342900" lvl="0" marL="3429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Into the Wild</a:t>
                      </a:r>
                      <a:endParaRPr sz="3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342900" lvl="0" marL="3429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Into the Woods</a:t>
                      </a:r>
                      <a:endParaRPr sz="3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342900" lvl="0" marL="3429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Swimming</a:t>
                      </a:r>
                      <a:endParaRPr sz="3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2900" lvl="0" marL="3429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Cycling</a:t>
                      </a:r>
                      <a:endParaRPr sz="3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342900" lvl="0" marL="3429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Estimations</a:t>
                      </a:r>
                      <a:endParaRPr sz="3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342900" lvl="0" marL="3429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Fishing</a:t>
                      </a:r>
                      <a:endParaRPr sz="3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342900" lvl="0" marL="3429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High Tech Camping</a:t>
                      </a:r>
                      <a:endParaRPr sz="3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342900" lvl="0" marL="3429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Knife Safety</a:t>
                      </a:r>
                      <a:endParaRPr sz="3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342900" lvl="0" marL="3429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Paddle Craft</a:t>
                      </a:r>
                      <a:endParaRPr sz="3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342900" lvl="0" marL="3429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Race Time</a:t>
                      </a:r>
                      <a:endParaRPr sz="3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342900" lvl="0" marL="3429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Summertime Fun</a:t>
                      </a:r>
                      <a:endParaRPr sz="3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342900" lvl="0" marL="3429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World Conservation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2900" lvl="0" marL="3429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Archery</a:t>
                      </a:r>
                      <a:endParaRPr sz="3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342900" lvl="0" marL="3429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BB Guns</a:t>
                      </a:r>
                      <a:endParaRPr sz="3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342900" lvl="0" marL="342900" rtl="0" algn="l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Slingshot</a:t>
                      </a:r>
                      <a:endParaRPr sz="3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8"/>
          <p:cNvSpPr txBox="1"/>
          <p:nvPr>
            <p:ph type="title"/>
          </p:nvPr>
        </p:nvSpPr>
        <p:spPr>
          <a:xfrm>
            <a:off x="1967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</a:rPr>
              <a:t>Youth Awards = New Adventures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55" name="Google Shape;15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85242" y="1488714"/>
            <a:ext cx="1297015" cy="1281933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8"/>
          <p:cNvSpPr/>
          <p:nvPr/>
        </p:nvSpPr>
        <p:spPr>
          <a:xfrm>
            <a:off x="4698925" y="2537275"/>
            <a:ext cx="1157400" cy="831000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ub Scouting Adventures | Boy Scouts of America" id="157" name="Google Shape;157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49796" y="1937157"/>
            <a:ext cx="2476500" cy="247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8"/>
          <p:cNvPicPr preferRelativeResize="0"/>
          <p:nvPr/>
        </p:nvPicPr>
        <p:blipFill rotWithShape="1">
          <a:blip r:embed="rId5">
            <a:alphaModFix/>
          </a:blip>
          <a:srcRect b="38316" l="23937" r="23046" t="1738"/>
          <a:stretch/>
        </p:blipFill>
        <p:spPr>
          <a:xfrm>
            <a:off x="117250" y="1649575"/>
            <a:ext cx="3220025" cy="22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7250" y="3957073"/>
            <a:ext cx="3220025" cy="1278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85250" y="3327302"/>
            <a:ext cx="1348750" cy="132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Time for Good News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9" name="Google Shape;39;p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Good News Headline Stock Photo - Download Image Now - Good News,  Storytelling, Newspaper - iStock" id="40" name="Google Shape;4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71367" y="2348230"/>
            <a:ext cx="3601265" cy="288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Rank Changes - Bobcat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66" name="Google Shape;166;p19"/>
          <p:cNvSpPr txBox="1"/>
          <p:nvPr>
            <p:ph idx="1" type="body"/>
          </p:nvPr>
        </p:nvSpPr>
        <p:spPr>
          <a:xfrm>
            <a:off x="457200" y="138715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3429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Char char="⦿"/>
            </a:pPr>
            <a:r>
              <a:rPr lang="en-US">
                <a:solidFill>
                  <a:schemeClr val="dk1"/>
                </a:solidFill>
              </a:rPr>
              <a:t>Bobcat</a:t>
            </a:r>
            <a:endParaRPr>
              <a:solidFill>
                <a:schemeClr val="dk1"/>
              </a:solidFill>
            </a:endParaRPr>
          </a:p>
          <a:p>
            <a:pPr indent="-285750" lvl="1" marL="742950" rtl="0" algn="l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>
                <a:solidFill>
                  <a:schemeClr val="dk1"/>
                </a:solidFill>
              </a:rPr>
              <a:t>No longer a standalone rank</a:t>
            </a:r>
            <a:endParaRPr>
              <a:solidFill>
                <a:schemeClr val="dk1"/>
              </a:solidFill>
            </a:endParaRPr>
          </a:p>
          <a:p>
            <a:pPr indent="-285750" lvl="1" marL="742950" rtl="0" algn="l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>
                <a:solidFill>
                  <a:schemeClr val="dk1"/>
                </a:solidFill>
              </a:rPr>
              <a:t>First thing Cubs earn EVERY rank (</a:t>
            </a:r>
            <a:r>
              <a:rPr lang="en-US" u="sng">
                <a:solidFill>
                  <a:schemeClr val="dk1"/>
                </a:solidFill>
              </a:rPr>
              <a:t>including</a:t>
            </a:r>
            <a:r>
              <a:rPr lang="en-US">
                <a:solidFill>
                  <a:schemeClr val="dk1"/>
                </a:solidFill>
              </a:rPr>
              <a:t> Lions)</a:t>
            </a:r>
            <a:endParaRPr>
              <a:solidFill>
                <a:schemeClr val="dk1"/>
              </a:solidFill>
            </a:endParaRPr>
          </a:p>
          <a:p>
            <a:pPr indent="-285750" lvl="1" marL="742950" rtl="0" algn="l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>
                <a:solidFill>
                  <a:schemeClr val="dk1"/>
                </a:solidFill>
              </a:rPr>
              <a:t>Required Adventure tailored to that age group</a:t>
            </a:r>
            <a:endParaRPr>
              <a:solidFill>
                <a:schemeClr val="dk1"/>
              </a:solidFill>
            </a:endParaRPr>
          </a:p>
          <a:p>
            <a:pPr indent="-190500" lvl="0" marL="342900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-158750" lvl="1" marL="74295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-158750" lvl="1" marL="74295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Rank Changes - AOL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72" name="Google Shape;172;p20"/>
          <p:cNvSpPr txBox="1"/>
          <p:nvPr>
            <p:ph idx="1" type="body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Char char="⦿"/>
            </a:pPr>
            <a:r>
              <a:rPr lang="en-US">
                <a:solidFill>
                  <a:schemeClr val="dk1"/>
                </a:solidFill>
              </a:rPr>
              <a:t>AOL</a:t>
            </a:r>
            <a:endParaRPr>
              <a:solidFill>
                <a:schemeClr val="dk1"/>
              </a:solidFill>
            </a:endParaRPr>
          </a:p>
          <a:p>
            <a:pPr indent="-285750" lvl="1" marL="742950" rtl="0" algn="l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>
                <a:solidFill>
                  <a:schemeClr val="dk1"/>
                </a:solidFill>
              </a:rPr>
              <a:t>Is FINALLY a standalone rank!</a:t>
            </a:r>
            <a:endParaRPr>
              <a:solidFill>
                <a:schemeClr val="dk1"/>
              </a:solidFill>
            </a:endParaRPr>
          </a:p>
          <a:p>
            <a:pPr indent="-285750" lvl="1" marL="742950" rtl="0" algn="l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>
                <a:solidFill>
                  <a:schemeClr val="dk1"/>
                </a:solidFill>
              </a:rPr>
              <a:t>No shared elective adventures w/ Webelos</a:t>
            </a:r>
            <a:endParaRPr>
              <a:solidFill>
                <a:schemeClr val="dk1"/>
              </a:solidFill>
            </a:endParaRPr>
          </a:p>
          <a:p>
            <a:pPr indent="-285750" lvl="1" marL="742950" rtl="0" algn="l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>
                <a:solidFill>
                  <a:schemeClr val="dk1"/>
                </a:solidFill>
              </a:rPr>
              <a:t>Designed to Crossover by January</a:t>
            </a:r>
            <a:endParaRPr>
              <a:solidFill>
                <a:schemeClr val="dk1"/>
              </a:solidFill>
            </a:endParaRPr>
          </a:p>
          <a:p>
            <a:pPr indent="-228600" lvl="2" marL="1143000" rtl="0" algn="l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-US" sz="2800">
                <a:solidFill>
                  <a:schemeClr val="dk1"/>
                </a:solidFill>
              </a:rPr>
              <a:t>Not Required!</a:t>
            </a:r>
            <a:endParaRPr>
              <a:solidFill>
                <a:schemeClr val="dk1"/>
              </a:solidFill>
            </a:endParaRPr>
          </a:p>
          <a:p>
            <a:pPr indent="-368300" lvl="0" marL="342900" rtl="0" algn="l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SzPts val="3200"/>
              <a:buChar char="⦿"/>
            </a:pPr>
            <a:r>
              <a:rPr lang="en-US">
                <a:solidFill>
                  <a:schemeClr val="dk1"/>
                </a:solidFill>
              </a:rPr>
              <a:t>AOL Book is “Half ‘n Half”</a:t>
            </a:r>
            <a:endParaRPr>
              <a:solidFill>
                <a:schemeClr val="dk1"/>
              </a:solidFill>
            </a:endParaRPr>
          </a:p>
          <a:p>
            <a:pPr indent="-285750" lvl="1" marL="742950" rtl="0" algn="l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>
                <a:solidFill>
                  <a:schemeClr val="dk1"/>
                </a:solidFill>
              </a:rPr>
              <a:t>Half AOL and Half Scouts BSA “Scout” Rank</a:t>
            </a:r>
            <a:endParaRPr>
              <a:solidFill>
                <a:schemeClr val="dk1"/>
              </a:solidFill>
            </a:endParaRPr>
          </a:p>
          <a:p>
            <a:pPr indent="-190500" lvl="0" marL="342900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-158750" lvl="1" marL="74295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-158750" lvl="1" marL="74295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Handbooks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78" name="Google Shape;178;p21"/>
          <p:cNvSpPr txBox="1"/>
          <p:nvPr>
            <p:ph idx="1" type="body"/>
          </p:nvPr>
        </p:nvSpPr>
        <p:spPr>
          <a:xfrm>
            <a:off x="457200" y="1387150"/>
            <a:ext cx="86868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3429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Char char="⦿"/>
            </a:pPr>
            <a:r>
              <a:rPr lang="en-US">
                <a:solidFill>
                  <a:schemeClr val="dk1"/>
                </a:solidFill>
              </a:rPr>
              <a:t>Each rank will continue to have handbooks</a:t>
            </a:r>
            <a:endParaRPr>
              <a:solidFill>
                <a:schemeClr val="dk1"/>
              </a:solidFill>
            </a:endParaRPr>
          </a:p>
          <a:p>
            <a:pPr indent="-285750" lvl="1" marL="742950" rtl="0" algn="l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>
                <a:solidFill>
                  <a:schemeClr val="dk1"/>
                </a:solidFill>
              </a:rPr>
              <a:t>Lions and Tigers will include Parent books </a:t>
            </a:r>
            <a:endParaRPr>
              <a:solidFill>
                <a:schemeClr val="dk1"/>
              </a:solidFill>
            </a:endParaRPr>
          </a:p>
          <a:p>
            <a:pPr indent="-368300" lvl="0" marL="342900" rtl="0" algn="l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SzPts val="3200"/>
              <a:buChar char="⦿"/>
            </a:pPr>
            <a:r>
              <a:rPr lang="en-US">
                <a:solidFill>
                  <a:schemeClr val="dk1"/>
                </a:solidFill>
              </a:rPr>
              <a:t>Each handbook will include:	</a:t>
            </a:r>
            <a:endParaRPr>
              <a:solidFill>
                <a:schemeClr val="dk1"/>
              </a:solidFill>
            </a:endParaRPr>
          </a:p>
          <a:p>
            <a:pPr indent="-285750" lvl="1" marL="742950" rtl="0" algn="l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>
                <a:solidFill>
                  <a:schemeClr val="dk1"/>
                </a:solidFill>
              </a:rPr>
              <a:t>Supply lists</a:t>
            </a:r>
            <a:endParaRPr>
              <a:solidFill>
                <a:schemeClr val="dk1"/>
              </a:solidFill>
            </a:endParaRPr>
          </a:p>
          <a:p>
            <a:pPr indent="-285750" lvl="1" marL="742950" rtl="0" algn="l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>
                <a:solidFill>
                  <a:schemeClr val="dk1"/>
                </a:solidFill>
              </a:rPr>
              <a:t>Time Guides</a:t>
            </a:r>
            <a:endParaRPr>
              <a:solidFill>
                <a:schemeClr val="dk1"/>
              </a:solidFill>
            </a:endParaRPr>
          </a:p>
          <a:p>
            <a:pPr indent="-285750" lvl="1" marL="742950" rtl="0" algn="l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>
                <a:solidFill>
                  <a:schemeClr val="dk1"/>
                </a:solidFill>
              </a:rPr>
              <a:t>QR Codes to YouTube videos of leaders 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conducting the activities</a:t>
            </a:r>
            <a:endParaRPr>
              <a:solidFill>
                <a:schemeClr val="dk1"/>
              </a:solidFill>
            </a:endParaRPr>
          </a:p>
          <a:p>
            <a:pPr indent="-158750" lvl="1" marL="74295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-158750" lvl="1" marL="74295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Your Turn!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84" name="Google Shape;184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1600200"/>
            <a:ext cx="2895600" cy="41034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185" name="Google Shape;185;p22"/>
          <p:cNvPicPr preferRelativeResize="0"/>
          <p:nvPr/>
        </p:nvPicPr>
        <p:blipFill rotWithShape="1">
          <a:blip r:embed="rId4">
            <a:alphaModFix/>
          </a:blip>
          <a:srcRect b="7375" l="0" r="0" t="0"/>
          <a:stretch/>
        </p:blipFill>
        <p:spPr>
          <a:xfrm>
            <a:off x="4334681" y="1519100"/>
            <a:ext cx="4266528" cy="35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60b75b2d33_0_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Need Help?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91" name="Google Shape;191;g260b75b2d33_0_0"/>
          <p:cNvSpPr txBox="1"/>
          <p:nvPr/>
        </p:nvSpPr>
        <p:spPr>
          <a:xfrm>
            <a:off x="4412650" y="2856025"/>
            <a:ext cx="475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2" name="Google Shape;192;g260b75b2d33_0_0"/>
          <p:cNvSpPr txBox="1"/>
          <p:nvPr>
            <p:ph idx="1" type="body"/>
          </p:nvPr>
        </p:nvSpPr>
        <p:spPr>
          <a:xfrm>
            <a:off x="457200" y="1387158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800">
                <a:solidFill>
                  <a:schemeClr val="dk1"/>
                </a:solidFill>
              </a:rPr>
              <a:t>Jenny Goguen</a:t>
            </a:r>
            <a:endParaRPr b="1" i="1" sz="2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</a:rPr>
              <a:t>North Star District Commissioner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</a:rPr>
              <a:t>919-426-2012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>
                <a:solidFill>
                  <a:srgbClr val="FF9900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scouterjennyg@gmail.com</a:t>
            </a:r>
            <a:endParaRPr sz="2800">
              <a:solidFill>
                <a:srgbClr val="FF9900"/>
              </a:solidFill>
            </a:endParaRPr>
          </a:p>
          <a:p>
            <a:pPr indent="-158750" lvl="1" marL="74295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  <a:p>
            <a:pPr indent="-158750" lvl="1" marL="74295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</p:txBody>
      </p:sp>
      <p:pic>
        <p:nvPicPr>
          <p:cNvPr id="193" name="Google Shape;193;g260b75b2d33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4361" y="3493750"/>
            <a:ext cx="3115276" cy="311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highlight>
                  <a:schemeClr val="lt1"/>
                </a:highlight>
              </a:rPr>
              <a:t>What’s On Deck</a:t>
            </a:r>
            <a:endParaRPr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46" name="Google Shape;46;p3"/>
          <p:cNvSpPr txBox="1"/>
          <p:nvPr>
            <p:ph idx="1" type="body"/>
          </p:nvPr>
        </p:nvSpPr>
        <p:spPr>
          <a:xfrm>
            <a:off x="457212" y="141765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3200"/>
              <a:buChar char="⦿"/>
            </a:pPr>
            <a:r>
              <a:rPr lang="en-US">
                <a:solidFill>
                  <a:schemeClr val="dk1"/>
                </a:solidFill>
              </a:rPr>
              <a:t>Jun. 1, 2023 Updates</a:t>
            </a:r>
            <a:endParaRPr>
              <a:solidFill>
                <a:schemeClr val="dk1"/>
              </a:solidFill>
            </a:endParaRPr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>
                <a:solidFill>
                  <a:schemeClr val="dk1"/>
                </a:solidFill>
              </a:rPr>
              <a:t>Family Dens</a:t>
            </a:r>
            <a:endParaRPr>
              <a:solidFill>
                <a:schemeClr val="dk1"/>
              </a:solidFill>
            </a:endParaRPr>
          </a:p>
          <a:p>
            <a:pPr indent="-215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SzPts val="3200"/>
              <a:buChar char="⦿"/>
            </a:pPr>
            <a:r>
              <a:rPr lang="en-US">
                <a:solidFill>
                  <a:schemeClr val="dk1"/>
                </a:solidFill>
              </a:rPr>
              <a:t>Sept. 1, 2023 Updates</a:t>
            </a:r>
            <a:endParaRPr>
              <a:solidFill>
                <a:schemeClr val="dk1"/>
              </a:solidFill>
            </a:endParaRPr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>
                <a:solidFill>
                  <a:schemeClr val="dk1"/>
                </a:solidFill>
              </a:rPr>
              <a:t>Two Night Consecutive Unit Camping</a:t>
            </a:r>
            <a:endParaRPr>
              <a:solidFill>
                <a:schemeClr val="dk1"/>
              </a:solidFill>
            </a:endParaRPr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>
                <a:solidFill>
                  <a:schemeClr val="dk1"/>
                </a:solidFill>
              </a:rPr>
              <a:t>YPT/BALOO Requirements</a:t>
            </a:r>
            <a:br>
              <a:rPr lang="en-US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SzPts val="3200"/>
              <a:buChar char="⦿"/>
            </a:pPr>
            <a:r>
              <a:rPr lang="en-US">
                <a:solidFill>
                  <a:schemeClr val="dk1"/>
                </a:solidFill>
              </a:rPr>
              <a:t>2024 Cub Scout Program Updates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Family Dens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2" name="Google Shape;52;p4"/>
          <p:cNvSpPr txBox="1"/>
          <p:nvPr>
            <p:ph idx="1" type="body"/>
          </p:nvPr>
        </p:nvSpPr>
        <p:spPr>
          <a:xfrm>
            <a:off x="457200" y="137812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⦿"/>
            </a:pPr>
            <a:r>
              <a:rPr lang="en-US">
                <a:solidFill>
                  <a:schemeClr val="dk1"/>
                </a:solidFill>
              </a:rPr>
              <a:t>Effective Jun. 1, 2023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SzPts val="3200"/>
              <a:buChar char="⦿"/>
            </a:pPr>
            <a:r>
              <a:rPr lang="en-US">
                <a:solidFill>
                  <a:schemeClr val="dk1"/>
                </a:solidFill>
              </a:rPr>
              <a:t>Girls and Boys can share Dens 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(Family Dens)</a:t>
            </a:r>
            <a:endParaRPr>
              <a:solidFill>
                <a:schemeClr val="dk1"/>
              </a:solidFill>
            </a:endParaRPr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>
                <a:solidFill>
                  <a:schemeClr val="dk1"/>
                </a:solidFill>
              </a:rPr>
              <a:t>Includes Lions (K) to Webelos (4</a:t>
            </a:r>
            <a:r>
              <a:rPr baseline="30000" lang="en-US">
                <a:solidFill>
                  <a:schemeClr val="dk1"/>
                </a:solidFill>
              </a:rPr>
              <a:t>th</a:t>
            </a:r>
            <a:r>
              <a:rPr lang="en-US">
                <a:solidFill>
                  <a:schemeClr val="dk1"/>
                </a:solidFill>
              </a:rPr>
              <a:t>)</a:t>
            </a:r>
            <a:br>
              <a:rPr lang="en-US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SzPts val="3200"/>
              <a:buChar char="⦿"/>
            </a:pPr>
            <a:r>
              <a:rPr lang="en-US">
                <a:solidFill>
                  <a:schemeClr val="dk1"/>
                </a:solidFill>
              </a:rPr>
              <a:t>AOLs (5</a:t>
            </a:r>
            <a:r>
              <a:rPr baseline="30000" lang="en-US">
                <a:solidFill>
                  <a:schemeClr val="dk1"/>
                </a:solidFill>
              </a:rPr>
              <a:t>th</a:t>
            </a:r>
            <a:r>
              <a:rPr lang="en-US">
                <a:solidFill>
                  <a:schemeClr val="dk1"/>
                </a:solidFill>
              </a:rPr>
              <a:t>) must be in separate boy and girl Dens </a:t>
            </a:r>
            <a:endParaRPr>
              <a:solidFill>
                <a:schemeClr val="dk1"/>
              </a:solidFill>
            </a:endParaRPr>
          </a:p>
          <a:p>
            <a:pPr indent="-285750" lvl="1" marL="74295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>
                <a:solidFill>
                  <a:schemeClr val="dk1"/>
                </a:solidFill>
              </a:rPr>
              <a:t>All Dens can continue to share leaders</a:t>
            </a:r>
            <a:endParaRPr>
              <a:solidFill>
                <a:schemeClr val="dk1"/>
              </a:solidFill>
            </a:endParaRPr>
          </a:p>
          <a:p>
            <a:pPr indent="-285750" lvl="1" marL="74295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>
                <a:solidFill>
                  <a:schemeClr val="dk1"/>
                </a:solidFill>
              </a:rPr>
              <a:t>Girl</a:t>
            </a:r>
            <a:r>
              <a:rPr lang="en-US">
                <a:solidFill>
                  <a:schemeClr val="dk1"/>
                </a:solidFill>
              </a:rPr>
              <a:t> and boy AOLs can still do activities 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and events together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Two Night Unit Camping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8" name="Google Shape;58;p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3200"/>
              <a:buChar char="⦿"/>
            </a:pPr>
            <a:r>
              <a:rPr lang="en-US">
                <a:solidFill>
                  <a:schemeClr val="dk1"/>
                </a:solidFill>
              </a:rPr>
              <a:t>Effective Sept. 1, 2023</a:t>
            </a:r>
            <a:br>
              <a:rPr lang="en-US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SzPts val="3200"/>
              <a:buChar char="⦿"/>
            </a:pPr>
            <a:r>
              <a:rPr lang="en-US">
                <a:solidFill>
                  <a:schemeClr val="dk1"/>
                </a:solidFill>
              </a:rPr>
              <a:t>Cub Scout Packs can camp as a unit for up to 2 nights</a:t>
            </a:r>
            <a:endParaRPr>
              <a:solidFill>
                <a:schemeClr val="dk1"/>
              </a:solidFill>
            </a:endParaRPr>
          </a:p>
          <a:p>
            <a:pPr indent="-311150" lvl="1" marL="7429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solidFill>
                  <a:schemeClr val="dk1"/>
                </a:solidFill>
              </a:rPr>
              <a:t>It was recently clarified that Packs were limited to a single overnighter in the </a:t>
            </a:r>
            <a:br>
              <a:rPr lang="en-US">
                <a:solidFill>
                  <a:schemeClr val="dk1"/>
                </a:solidFill>
              </a:rPr>
            </a:br>
            <a:r>
              <a:rPr lang="en-US" u="sng">
                <a:solidFill>
                  <a:srgbClr val="E06666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Guide to Safe Scouting (GSS)</a:t>
            </a:r>
            <a:endParaRPr>
              <a:solidFill>
                <a:srgbClr val="E06666"/>
              </a:solidFill>
            </a:endParaRPr>
          </a:p>
          <a:p>
            <a:pPr indent="-241300" lvl="2" marL="1143000" rtl="0" algn="l">
              <a:spcBef>
                <a:spcPts val="400"/>
              </a:spcBef>
              <a:spcAft>
                <a:spcPts val="0"/>
              </a:spcAft>
              <a:buClr>
                <a:srgbClr val="FF9900"/>
              </a:buClr>
              <a:buSzPts val="2200"/>
              <a:buChar char="○"/>
            </a:pPr>
            <a:r>
              <a:rPr lang="en-US" sz="2200">
                <a:solidFill>
                  <a:srgbClr val="FF9900"/>
                </a:solidFill>
              </a:rPr>
              <a:t>NOTE- GSS will not reflect changes until Sept. 1, 2023</a:t>
            </a:r>
            <a:endParaRPr sz="2600"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Current YPT Requirements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4" name="Google Shape;64;p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3200"/>
              <a:buChar char="⦿"/>
            </a:pPr>
            <a:r>
              <a:rPr lang="en-US">
                <a:solidFill>
                  <a:schemeClr val="dk1"/>
                </a:solidFill>
              </a:rPr>
              <a:t>2 Registered Leaders at any 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Pack/Den Event</a:t>
            </a:r>
            <a:br>
              <a:rPr lang="en-US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SzPts val="3200"/>
              <a:buChar char="⦿"/>
            </a:pPr>
            <a:r>
              <a:rPr lang="en-US">
                <a:solidFill>
                  <a:schemeClr val="dk1"/>
                </a:solidFill>
              </a:rPr>
              <a:t>Unregistered parents don’t count 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(even Lion/Tiger parents)</a:t>
            </a:r>
            <a:endParaRPr>
              <a:solidFill>
                <a:schemeClr val="dk1"/>
              </a:solidFill>
            </a:endParaRPr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New YPT Requirements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0" name="Google Shape;70;p7"/>
          <p:cNvSpPr txBox="1"/>
          <p:nvPr>
            <p:ph idx="1" type="body"/>
          </p:nvPr>
        </p:nvSpPr>
        <p:spPr>
          <a:xfrm>
            <a:off x="457200" y="137987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ts val="2400"/>
              <a:buChar char="⦿"/>
            </a:pPr>
            <a:r>
              <a:rPr lang="en-US" sz="2400" u="sng">
                <a:solidFill>
                  <a:srgbClr val="E06666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Effective Sept. 1, 2023 (GSS)</a:t>
            </a:r>
            <a:br>
              <a:rPr lang="en-US" sz="2400">
                <a:solidFill>
                  <a:srgbClr val="E06666"/>
                </a:solidFill>
              </a:rPr>
            </a:br>
            <a:endParaRPr sz="2400">
              <a:solidFill>
                <a:schemeClr val="dk1"/>
              </a:solidFill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2400"/>
              <a:buChar char="⦿"/>
            </a:pPr>
            <a:r>
              <a:rPr lang="en-US" sz="2400">
                <a:solidFill>
                  <a:schemeClr val="dk1"/>
                </a:solidFill>
              </a:rPr>
              <a:t>Cub Scout Parents/Guardians </a:t>
            </a:r>
            <a:r>
              <a:rPr lang="en-US" sz="2400" u="sng">
                <a:solidFill>
                  <a:schemeClr val="dk1"/>
                </a:solidFill>
              </a:rPr>
              <a:t>DO NOT</a:t>
            </a:r>
            <a:r>
              <a:rPr lang="en-US" sz="2400">
                <a:solidFill>
                  <a:schemeClr val="dk1"/>
                </a:solidFill>
              </a:rPr>
              <a:t> need to be registered leaders to camp at a Cub Scout overnighter</a:t>
            </a:r>
            <a:endParaRPr>
              <a:solidFill>
                <a:schemeClr val="dk1"/>
              </a:solidFill>
            </a:endParaRPr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>
                <a:solidFill>
                  <a:schemeClr val="dk1"/>
                </a:solidFill>
              </a:rPr>
              <a:t>Please note, all adults must be registered leaders to camp with Troops effective 9/1/23</a:t>
            </a:r>
            <a:br>
              <a:rPr lang="en-US" sz="2000">
                <a:solidFill>
                  <a:schemeClr val="dk1"/>
                </a:solidFill>
              </a:rPr>
            </a:br>
            <a:endParaRPr sz="2000">
              <a:solidFill>
                <a:schemeClr val="dk1"/>
              </a:solidFill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⦿"/>
            </a:pPr>
            <a:r>
              <a:rPr lang="en-US" sz="2400">
                <a:solidFill>
                  <a:schemeClr val="dk1"/>
                </a:solidFill>
              </a:rPr>
              <a:t>They must review “</a:t>
            </a:r>
            <a:r>
              <a:rPr lang="en-US" sz="2400" u="sng">
                <a:solidFill>
                  <a:srgbClr val="E06666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Protect your Children from Child Abuse: A Parent’s Guide</a:t>
            </a:r>
            <a:r>
              <a:rPr lang="en-US" sz="2400">
                <a:solidFill>
                  <a:schemeClr val="dk1"/>
                </a:solidFill>
              </a:rPr>
              <a:t>” (found in Cub handbooks and </a:t>
            </a:r>
            <a:r>
              <a:rPr lang="en-US" sz="2400" u="sng">
                <a:solidFill>
                  <a:srgbClr val="E06666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online</a:t>
            </a:r>
            <a:r>
              <a:rPr lang="en-US" sz="2400">
                <a:solidFill>
                  <a:schemeClr val="dk1"/>
                </a:solidFill>
              </a:rPr>
              <a:t>)</a:t>
            </a:r>
            <a:br>
              <a:rPr lang="en-US" sz="2400"/>
            </a:br>
            <a:endParaRPr sz="2400">
              <a:solidFill>
                <a:schemeClr val="dk1"/>
              </a:solidFill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2400"/>
              <a:buChar char="⦿"/>
            </a:pPr>
            <a:r>
              <a:rPr lang="en-US" sz="2400">
                <a:solidFill>
                  <a:schemeClr val="dk1"/>
                </a:solidFill>
              </a:rPr>
              <a:t>Unregistered adults must be with a registered leader if they are with any youth that is not their own child</a:t>
            </a:r>
            <a:endParaRPr>
              <a:solidFill>
                <a:schemeClr val="dk1"/>
              </a:solidFill>
            </a:endParaRPr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 txBox="1"/>
          <p:nvPr>
            <p:ph type="title"/>
          </p:nvPr>
        </p:nvSpPr>
        <p:spPr>
          <a:xfrm>
            <a:off x="3048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Webelos/AOL Overnighters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6" name="Google Shape;76;p8"/>
          <p:cNvSpPr txBox="1"/>
          <p:nvPr>
            <p:ph idx="1" type="body"/>
          </p:nvPr>
        </p:nvSpPr>
        <p:spPr>
          <a:xfrm>
            <a:off x="457200" y="138715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Char char="⦿"/>
            </a:pPr>
            <a:r>
              <a:rPr lang="en-US" sz="2400">
                <a:solidFill>
                  <a:schemeClr val="dk1"/>
                </a:solidFill>
              </a:rPr>
              <a:t>Packs participating and/or camping at a </a:t>
            </a:r>
            <a:br>
              <a:rPr lang="en-US" sz="2400">
                <a:solidFill>
                  <a:schemeClr val="dk1"/>
                </a:solidFill>
              </a:rPr>
            </a:br>
            <a:r>
              <a:rPr lang="en-US" sz="2400">
                <a:solidFill>
                  <a:schemeClr val="dk1"/>
                </a:solidFill>
              </a:rPr>
              <a:t>Troop-organized Webelos/AOL overnighter event do not fall under Troop “guidelines” in the GSS</a:t>
            </a:r>
            <a:br>
              <a:rPr lang="en-US" sz="2400">
                <a:solidFill>
                  <a:schemeClr val="dk1"/>
                </a:solidFill>
              </a:rPr>
            </a:br>
            <a:endParaRPr sz="2400">
              <a:solidFill>
                <a:schemeClr val="dk1"/>
              </a:solidFill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2400"/>
              <a:buChar char="⦿"/>
            </a:pPr>
            <a:r>
              <a:rPr lang="en-US" sz="2400">
                <a:solidFill>
                  <a:schemeClr val="dk1"/>
                </a:solidFill>
              </a:rPr>
              <a:t>At these events, Packs are camping as a Pack OR as a Webelos/AOL Den, SEPARATE from the Troop</a:t>
            </a:r>
            <a:br>
              <a:rPr lang="en-US" sz="2400">
                <a:solidFill>
                  <a:schemeClr val="dk1"/>
                </a:solidFill>
              </a:rPr>
            </a:br>
            <a:endParaRPr sz="2400">
              <a:solidFill>
                <a:schemeClr val="dk1"/>
              </a:solidFill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2400"/>
              <a:buChar char="⦿"/>
            </a:pPr>
            <a:r>
              <a:rPr lang="en-US" sz="2400">
                <a:solidFill>
                  <a:schemeClr val="dk1"/>
                </a:solidFill>
              </a:rPr>
              <a:t>Packs are participating in Troop events during the day (ex- meals, activities, campfire program), but are otherwise separate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Webelos/AOL Overnighters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2" name="Google Shape;82;p9"/>
          <p:cNvSpPr txBox="1"/>
          <p:nvPr>
            <p:ph idx="1" type="body"/>
          </p:nvPr>
        </p:nvSpPr>
        <p:spPr>
          <a:xfrm>
            <a:off x="457200" y="1201133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⦿"/>
            </a:pPr>
            <a:r>
              <a:rPr lang="en-US" sz="2400">
                <a:solidFill>
                  <a:schemeClr val="dk1"/>
                </a:solidFill>
              </a:rPr>
              <a:t>Packs must provide their own 2 Deep Leadership</a:t>
            </a:r>
            <a:endParaRPr>
              <a:solidFill>
                <a:schemeClr val="dk1"/>
              </a:solidFill>
            </a:endParaRPr>
          </a:p>
          <a:p>
            <a:pPr indent="-285750" lvl="1" marL="742950" rtl="0" algn="l">
              <a:lnSpc>
                <a:spcPct val="120000"/>
              </a:lnSpc>
              <a:spcBef>
                <a:spcPts val="370"/>
              </a:spcBef>
              <a:spcAft>
                <a:spcPts val="0"/>
              </a:spcAft>
              <a:buSzPct val="100000"/>
              <a:buChar char="•"/>
            </a:pPr>
            <a:r>
              <a:rPr lang="en-US" sz="2000">
                <a:solidFill>
                  <a:schemeClr val="dk1"/>
                </a:solidFill>
              </a:rPr>
              <a:t>These leaders cannot also count for Troop requirements</a:t>
            </a:r>
            <a:endParaRPr>
              <a:solidFill>
                <a:schemeClr val="dk1"/>
              </a:solidFill>
            </a:endParaRPr>
          </a:p>
          <a:p>
            <a:pPr indent="-228600" lvl="2" marL="1143000" rtl="0" algn="l">
              <a:lnSpc>
                <a:spcPct val="120000"/>
              </a:lnSpc>
              <a:spcBef>
                <a:spcPts val="296"/>
              </a:spcBef>
              <a:spcAft>
                <a:spcPts val="0"/>
              </a:spcAft>
              <a:buClr>
                <a:srgbClr val="FF9900"/>
              </a:buClr>
              <a:buSzPct val="100000"/>
              <a:buChar char="○"/>
            </a:pPr>
            <a:r>
              <a:rPr lang="en-US" sz="1600">
                <a:solidFill>
                  <a:srgbClr val="FF9900"/>
                </a:solidFill>
              </a:rPr>
              <a:t>EX- a Female leader who is registered with the Pack and the Troop cannot count as the only Female leader for a Troop AND as one of only 2 leaders for a Pack</a:t>
            </a:r>
            <a:br>
              <a:rPr lang="en-US" sz="1600">
                <a:solidFill>
                  <a:srgbClr val="FF9900"/>
                </a:solidFill>
              </a:rPr>
            </a:br>
            <a:endParaRPr sz="1600">
              <a:solidFill>
                <a:srgbClr val="FF9900"/>
              </a:solidFill>
            </a:endParaRPr>
          </a:p>
          <a:p>
            <a:pPr indent="-342900" lvl="0" marL="342900" rtl="0" algn="l">
              <a:lnSpc>
                <a:spcPct val="120000"/>
              </a:lnSpc>
              <a:spcBef>
                <a:spcPts val="444"/>
              </a:spcBef>
              <a:spcAft>
                <a:spcPts val="0"/>
              </a:spcAft>
              <a:buSzPct val="100000"/>
              <a:buChar char="⦿"/>
            </a:pPr>
            <a:r>
              <a:rPr lang="en-US" sz="2400">
                <a:solidFill>
                  <a:schemeClr val="dk1"/>
                </a:solidFill>
              </a:rPr>
              <a:t>Packs must have a BALOO-trained leader present at the campout at all times</a:t>
            </a:r>
            <a:endParaRPr>
              <a:solidFill>
                <a:schemeClr val="dk1"/>
              </a:solidFill>
            </a:endParaRPr>
          </a:p>
          <a:p>
            <a:pPr indent="-285750" lvl="1" marL="742950" rtl="0" algn="l">
              <a:lnSpc>
                <a:spcPct val="120000"/>
              </a:lnSpc>
              <a:spcBef>
                <a:spcPts val="370"/>
              </a:spcBef>
              <a:spcAft>
                <a:spcPts val="0"/>
              </a:spcAft>
              <a:buSzPct val="100000"/>
              <a:buChar char="•"/>
            </a:pPr>
            <a:r>
              <a:rPr lang="en-US" sz="2000">
                <a:solidFill>
                  <a:schemeClr val="dk1"/>
                </a:solidFill>
              </a:rPr>
              <a:t>Council Registered Unit (CRU) Packs can share leaders if they are at the same site since they share the same Chartered Org.</a:t>
            </a:r>
            <a:endParaRPr>
              <a:solidFill>
                <a:schemeClr val="dk1"/>
              </a:solidFill>
            </a:endParaRPr>
          </a:p>
          <a:p>
            <a:pPr indent="-168275" lvl="1" marL="742950" rtl="0" algn="l">
              <a:lnSpc>
                <a:spcPct val="12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-342900" lvl="0" marL="342900" rtl="0" algn="l">
              <a:lnSpc>
                <a:spcPct val="12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⦿"/>
            </a:pPr>
            <a:r>
              <a:rPr lang="en-US" sz="2400">
                <a:solidFill>
                  <a:schemeClr val="dk1"/>
                </a:solidFill>
              </a:rPr>
              <a:t>Packs must camp at a </a:t>
            </a:r>
            <a:r>
              <a:rPr lang="en-US" sz="2400" u="sng">
                <a:solidFill>
                  <a:srgbClr val="E06666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Cub Scout approved location</a:t>
            </a:r>
            <a:r>
              <a:rPr lang="en-US" sz="2400">
                <a:solidFill>
                  <a:schemeClr val="dk1"/>
                </a:solidFill>
              </a:rPr>
              <a:t>, plus it must be a separate site from the Troop</a:t>
            </a:r>
            <a:endParaRPr>
              <a:solidFill>
                <a:schemeClr val="dk1"/>
              </a:solidFill>
            </a:endParaRPr>
          </a:p>
          <a:p>
            <a:pPr indent="-285750" lvl="1" marL="742950" rtl="0" algn="l">
              <a:lnSpc>
                <a:spcPct val="120000"/>
              </a:lnSpc>
              <a:spcBef>
                <a:spcPts val="370"/>
              </a:spcBef>
              <a:spcAft>
                <a:spcPts val="0"/>
              </a:spcAft>
              <a:buClr>
                <a:srgbClr val="FF9900"/>
              </a:buClr>
              <a:buSzPct val="100000"/>
              <a:buChar char="•"/>
            </a:pPr>
            <a:r>
              <a:rPr lang="en-US" sz="2000">
                <a:solidFill>
                  <a:srgbClr val="FF9900"/>
                </a:solidFill>
              </a:rPr>
              <a:t>Ex- Troop camps at Hickory and the Pack camps at Loblolly</a:t>
            </a:r>
            <a:endParaRPr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Technic">
  <a:themeElements>
    <a:clrScheme name="Technic">
      <a:dk1>
        <a:srgbClr val="000000"/>
      </a:dk1>
      <a:lt1>
        <a:srgbClr val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2008-12-05T21:57:12Z</dcterms:created>
  <dc:creator>John Clarkson</dc:creator>
</cp:coreProperties>
</file>